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24.03.2023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24.03.2023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24.03.2023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24.03.2023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24.03.2023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24.03.2023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24.03.2023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ОБЩИЕ УКАЗАНИЯ ПО УСТРОЙСТВУ ЭЛЕКТРОУСТАНОВОК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571480"/>
            <a:ext cx="8229600" cy="1143000"/>
          </a:xfrm>
        </p:spPr>
        <p:txBody>
          <a:bodyPr>
            <a:noAutofit/>
          </a:bodyPr>
          <a:lstStyle/>
          <a:p>
            <a:pPr algn="just"/>
            <a:r>
              <a:rPr lang="ru-RU" sz="2800" dirty="0" smtClean="0">
                <a:solidFill>
                  <a:srgbClr val="0000FF"/>
                </a:solidFill>
              </a:rPr>
              <a:t>Подсистема TN-С </a:t>
            </a:r>
            <a:r>
              <a:rPr lang="ru-RU" sz="2800" dirty="0" smtClean="0"/>
              <a:t>– система TN, в которой нулевой защитный и нулевой рабочий проводники совмещены в одном проводнике на всем ее протяжении</a:t>
            </a:r>
            <a:endParaRPr lang="ru-RU" sz="2800" dirty="0"/>
          </a:p>
        </p:txBody>
      </p:sp>
      <p:pic>
        <p:nvPicPr>
          <p:cNvPr id="40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785918" y="2071678"/>
            <a:ext cx="5864037" cy="35664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TextBox 4"/>
          <p:cNvSpPr txBox="1"/>
          <p:nvPr/>
        </p:nvSpPr>
        <p:spPr>
          <a:xfrm>
            <a:off x="285720" y="5786454"/>
            <a:ext cx="857256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/>
              <a:t>1 — </a:t>
            </a:r>
            <a:r>
              <a:rPr lang="ru-RU" sz="2400" dirty="0" err="1" smtClean="0"/>
              <a:t>заземлитель</a:t>
            </a:r>
            <a:r>
              <a:rPr lang="ru-RU" sz="2400" dirty="0" smtClean="0"/>
              <a:t> </a:t>
            </a:r>
            <a:r>
              <a:rPr lang="ru-RU" sz="2400" dirty="0" err="1" smtClean="0"/>
              <a:t>нейтрали</a:t>
            </a:r>
            <a:r>
              <a:rPr lang="ru-RU" sz="2400" dirty="0" smtClean="0"/>
              <a:t> (средней точки</a:t>
            </a:r>
            <a:r>
              <a:rPr lang="ru-RU" sz="2400" dirty="0" smtClean="0"/>
              <a:t>)  источника </a:t>
            </a:r>
            <a:r>
              <a:rPr lang="ru-RU" sz="2400" dirty="0" smtClean="0"/>
              <a:t>питания; 2 — открытые проводящие части</a:t>
            </a:r>
            <a:endParaRPr lang="ru-RU" sz="2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571480"/>
            <a:ext cx="8229600" cy="1143000"/>
          </a:xfrm>
        </p:spPr>
        <p:txBody>
          <a:bodyPr>
            <a:noAutofit/>
          </a:bodyPr>
          <a:lstStyle/>
          <a:p>
            <a:r>
              <a:rPr lang="ru-RU" sz="2800" dirty="0" smtClean="0">
                <a:solidFill>
                  <a:srgbClr val="0000FF"/>
                </a:solidFill>
              </a:rPr>
              <a:t>Подсистема TN-S </a:t>
            </a:r>
            <a:r>
              <a:rPr lang="ru-RU" sz="2800" dirty="0" smtClean="0"/>
              <a:t>– система TN, в которой нулевой защитный PE </a:t>
            </a:r>
            <a:r>
              <a:rPr lang="ru-RU" sz="2800" dirty="0" smtClean="0"/>
              <a:t>и нулевой </a:t>
            </a:r>
            <a:r>
              <a:rPr lang="ru-RU" sz="2800" dirty="0" smtClean="0"/>
              <a:t>рабочий N проводники разделены на всем ее протяжении</a:t>
            </a:r>
            <a:endParaRPr lang="ru-RU" sz="2800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71538" y="2357430"/>
            <a:ext cx="5857916" cy="38814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285728"/>
            <a:ext cx="8229600" cy="1685924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2800" dirty="0" smtClean="0">
                <a:solidFill>
                  <a:srgbClr val="0000FF"/>
                </a:solidFill>
              </a:rPr>
              <a:t>Подсистема TN-C-S </a:t>
            </a:r>
            <a:r>
              <a:rPr lang="ru-RU" sz="2800" dirty="0" smtClean="0"/>
              <a:t>– система TN, в которой функции нулевого </a:t>
            </a:r>
            <a:r>
              <a:rPr lang="ru-RU" sz="2800" dirty="0" smtClean="0"/>
              <a:t>защитного </a:t>
            </a:r>
            <a:r>
              <a:rPr lang="ru-RU" sz="2800" dirty="0" smtClean="0"/>
              <a:t>РЕ и нулевого рабочего N проводников совмещены в одном </a:t>
            </a:r>
            <a:r>
              <a:rPr lang="ru-RU" sz="2800" dirty="0" smtClean="0"/>
              <a:t>проводнике </a:t>
            </a:r>
            <a:r>
              <a:rPr lang="ru-RU" sz="2800" dirty="0" smtClean="0"/>
              <a:t>в какой-то ее части, начиная от источника питания</a:t>
            </a:r>
            <a:endParaRPr lang="ru-RU" sz="2800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42976" y="2500306"/>
            <a:ext cx="6766061" cy="40005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142852"/>
            <a:ext cx="8229600" cy="3114684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800" dirty="0" smtClean="0">
                <a:solidFill>
                  <a:srgbClr val="0000FF"/>
                </a:solidFill>
              </a:rPr>
              <a:t>Система IT </a:t>
            </a:r>
            <a:r>
              <a:rPr lang="ru-RU" sz="2800" dirty="0" smtClean="0"/>
              <a:t>- система, в которой </a:t>
            </a:r>
            <a:r>
              <a:rPr lang="ru-RU" sz="2800" dirty="0" err="1" smtClean="0"/>
              <a:t>нейтраль</a:t>
            </a:r>
            <a:r>
              <a:rPr lang="ru-RU" sz="2800" dirty="0" smtClean="0"/>
              <a:t> источника питания </a:t>
            </a:r>
            <a:r>
              <a:rPr lang="ru-RU" sz="2800" dirty="0" smtClean="0"/>
              <a:t>изолирована </a:t>
            </a:r>
            <a:r>
              <a:rPr lang="ru-RU" sz="2800" dirty="0" smtClean="0"/>
              <a:t>от земли или заземлена через приборы или </a:t>
            </a:r>
            <a:r>
              <a:rPr lang="ru-RU" sz="2800" dirty="0" smtClean="0"/>
              <a:t>устройства</a:t>
            </a:r>
            <a:r>
              <a:rPr lang="ru-RU" sz="2800" dirty="0" smtClean="0"/>
              <a:t>, </a:t>
            </a:r>
            <a:r>
              <a:rPr lang="ru-RU" sz="2800" dirty="0" smtClean="0"/>
              <a:t>имеющие большое </a:t>
            </a:r>
            <a:r>
              <a:rPr lang="ru-RU" sz="2800" dirty="0" smtClean="0"/>
              <a:t>сопротивление, а открытые проводящие части </a:t>
            </a:r>
            <a:r>
              <a:rPr lang="ru-RU" sz="2800" dirty="0" smtClean="0"/>
              <a:t>электроустановки заземлены</a:t>
            </a:r>
            <a:endParaRPr lang="ru-RU" sz="2800" dirty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71604" y="2500306"/>
            <a:ext cx="5643602" cy="37444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71472" y="142853"/>
            <a:ext cx="8229600" cy="2643206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ru-RU" sz="2800" dirty="0" smtClean="0">
                <a:solidFill>
                  <a:srgbClr val="0000FF"/>
                </a:solidFill>
              </a:rPr>
              <a:t>Система ТТ </a:t>
            </a:r>
            <a:r>
              <a:rPr lang="ru-RU" sz="2800" dirty="0" smtClean="0"/>
              <a:t>- система, в которой </a:t>
            </a:r>
            <a:r>
              <a:rPr lang="ru-RU" sz="2800" dirty="0" err="1" smtClean="0"/>
              <a:t>нейтраль</a:t>
            </a:r>
            <a:r>
              <a:rPr lang="ru-RU" sz="2800" dirty="0" smtClean="0"/>
              <a:t> источника питания </a:t>
            </a:r>
            <a:r>
              <a:rPr lang="ru-RU" sz="2800" dirty="0" smtClean="0"/>
              <a:t>глухо заземлена</a:t>
            </a:r>
            <a:r>
              <a:rPr lang="ru-RU" sz="2800" dirty="0" smtClean="0"/>
              <a:t>, а открытые проводящие части электроустановки заземлены </a:t>
            </a:r>
            <a:r>
              <a:rPr lang="ru-RU" sz="2800" dirty="0" smtClean="0"/>
              <a:t>при помощи </a:t>
            </a:r>
            <a:r>
              <a:rPr lang="ru-RU" sz="2800" dirty="0" smtClean="0"/>
              <a:t>заземляющего устройства, электрически независимого от </a:t>
            </a:r>
            <a:r>
              <a:rPr lang="ru-RU" sz="2800" dirty="0" err="1" smtClean="0"/>
              <a:t>глухозаземленной</a:t>
            </a:r>
            <a:r>
              <a:rPr lang="ru-RU" sz="2800" dirty="0" smtClean="0"/>
              <a:t> </a:t>
            </a:r>
            <a:r>
              <a:rPr lang="ru-RU" sz="2800" dirty="0" err="1" smtClean="0"/>
              <a:t>нейтрали</a:t>
            </a:r>
            <a:r>
              <a:rPr lang="ru-RU" sz="2800" dirty="0" smtClean="0"/>
              <a:t> источника</a:t>
            </a:r>
            <a:endParaRPr lang="ru-RU" sz="2800" dirty="0"/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0034" y="2786058"/>
            <a:ext cx="8291792" cy="32861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6908"/>
          </a:xfrm>
        </p:spPr>
        <p:txBody>
          <a:bodyPr>
            <a:normAutofit fontScale="90000"/>
          </a:bodyPr>
          <a:lstStyle/>
          <a:p>
            <a:r>
              <a:rPr lang="ru-RU" sz="3200" dirty="0" smtClean="0">
                <a:solidFill>
                  <a:srgbClr val="0000FF"/>
                </a:solidFill>
              </a:rPr>
              <a:t>Вопросы для самостоятельной </a:t>
            </a:r>
            <a:r>
              <a:rPr lang="ru-RU" sz="3200" dirty="0" smtClean="0">
                <a:solidFill>
                  <a:srgbClr val="0000FF"/>
                </a:solidFill>
              </a:rPr>
              <a:t>проработки</a:t>
            </a:r>
            <a:r>
              <a:rPr lang="ru-RU" sz="3200" dirty="0" smtClean="0">
                <a:solidFill>
                  <a:srgbClr val="0000FF"/>
                </a:solidFill>
              </a:rPr>
              <a:t/>
            </a:r>
            <a:br>
              <a:rPr lang="ru-RU" sz="3200" dirty="0" smtClean="0">
                <a:solidFill>
                  <a:srgbClr val="0000FF"/>
                </a:solidFill>
              </a:rPr>
            </a:br>
            <a:endParaRPr lang="ru-RU" sz="3200" dirty="0">
              <a:solidFill>
                <a:srgbClr val="0000FF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2844" y="714356"/>
            <a:ext cx="8858312" cy="4525963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2200" dirty="0" smtClean="0"/>
              <a:t>1</a:t>
            </a:r>
            <a:r>
              <a:rPr lang="ru-RU" sz="2200" dirty="0" smtClean="0"/>
              <a:t>. На какие категории подразделяются </a:t>
            </a:r>
            <a:r>
              <a:rPr lang="ru-RU" sz="2200" dirty="0" err="1" smtClean="0"/>
              <a:t>электроприёмники</a:t>
            </a:r>
            <a:r>
              <a:rPr lang="ru-RU" sz="2200" dirty="0" smtClean="0"/>
              <a:t> в </a:t>
            </a:r>
            <a:r>
              <a:rPr lang="ru-RU" sz="2200" dirty="0" smtClean="0"/>
              <a:t>отношении обеспечения </a:t>
            </a:r>
            <a:r>
              <a:rPr lang="ru-RU" sz="2200" dirty="0" smtClean="0"/>
              <a:t>надёжности электроснабжения?</a:t>
            </a:r>
          </a:p>
          <a:p>
            <a:pPr>
              <a:buNone/>
            </a:pPr>
            <a:r>
              <a:rPr lang="ru-RU" sz="2200" dirty="0" smtClean="0"/>
              <a:t>2. Как разделяются электроустановки в отношении мер </a:t>
            </a:r>
            <a:r>
              <a:rPr lang="ru-RU" sz="2200" dirty="0" err="1" smtClean="0"/>
              <a:t>электробезопасности</a:t>
            </a:r>
            <a:r>
              <a:rPr lang="ru-RU" sz="2200" dirty="0" smtClean="0"/>
              <a:t>?</a:t>
            </a:r>
          </a:p>
          <a:p>
            <a:pPr>
              <a:buNone/>
            </a:pPr>
            <a:r>
              <a:rPr lang="ru-RU" sz="2200" dirty="0" smtClean="0"/>
              <a:t>3. Какое цветовое и буквенное обозначение нулевых рабочих и </a:t>
            </a:r>
            <a:r>
              <a:rPr lang="ru-RU" sz="2200" dirty="0" smtClean="0"/>
              <a:t>нулевых </a:t>
            </a:r>
            <a:r>
              <a:rPr lang="ru-RU" sz="2200" dirty="0" smtClean="0"/>
              <a:t>защитных проводников?</a:t>
            </a:r>
          </a:p>
          <a:p>
            <a:pPr>
              <a:buNone/>
            </a:pPr>
            <a:r>
              <a:rPr lang="ru-RU" sz="2200" dirty="0" smtClean="0"/>
              <a:t>4. Что понимается под </a:t>
            </a:r>
            <a:r>
              <a:rPr lang="ru-RU" sz="2200" dirty="0" err="1" smtClean="0"/>
              <a:t>глухозаземленной</a:t>
            </a:r>
            <a:r>
              <a:rPr lang="ru-RU" sz="2200" dirty="0" smtClean="0"/>
              <a:t> и изолированной </a:t>
            </a:r>
            <a:r>
              <a:rPr lang="ru-RU" sz="2200" dirty="0" err="1" smtClean="0"/>
              <a:t>нейтралью</a:t>
            </a:r>
            <a:r>
              <a:rPr lang="ru-RU" sz="2200" dirty="0" smtClean="0"/>
              <a:t>?</a:t>
            </a:r>
          </a:p>
          <a:p>
            <a:pPr>
              <a:buNone/>
            </a:pPr>
            <a:r>
              <a:rPr lang="ru-RU" sz="2200" dirty="0" smtClean="0"/>
              <a:t>5. Что не допускается использовать в качестве РЕ-проводников?</a:t>
            </a:r>
          </a:p>
          <a:p>
            <a:pPr>
              <a:buNone/>
            </a:pPr>
            <a:r>
              <a:rPr lang="ru-RU" sz="2200" dirty="0" smtClean="0"/>
              <a:t>6. В каких случаях допускается совмещение защитного (РЕ) и </a:t>
            </a:r>
            <a:r>
              <a:rPr lang="ru-RU" sz="2200" dirty="0" smtClean="0"/>
              <a:t>нулевого рабочего </a:t>
            </a:r>
            <a:r>
              <a:rPr lang="ru-RU" sz="2200" dirty="0" smtClean="0"/>
              <a:t>(N) проводников в одном проводнике (PEN-проводник) </a:t>
            </a:r>
            <a:r>
              <a:rPr lang="ru-RU" sz="2200" dirty="0" smtClean="0"/>
              <a:t>в системе </a:t>
            </a:r>
            <a:r>
              <a:rPr lang="ru-RU" sz="2200" dirty="0" smtClean="0"/>
              <a:t>TN?</a:t>
            </a:r>
          </a:p>
          <a:p>
            <a:pPr>
              <a:buNone/>
            </a:pPr>
            <a:r>
              <a:rPr lang="ru-RU" sz="2200" dirty="0" smtClean="0"/>
              <a:t>7. Приведите типы систем заземления в электроустановках до 1000 В.</a:t>
            </a:r>
          </a:p>
          <a:p>
            <a:pPr>
              <a:buNone/>
            </a:pPr>
            <a:r>
              <a:rPr lang="ru-RU" sz="2200" dirty="0" smtClean="0"/>
              <a:t>Какие защиты должны применяться в системах TN-C, TN –S, TN-C-</a:t>
            </a:r>
          </a:p>
          <a:p>
            <a:pPr>
              <a:buNone/>
            </a:pPr>
            <a:r>
              <a:rPr lang="ru-RU" sz="2200" dirty="0" smtClean="0"/>
              <a:t>S, TT, IT для обеспечения </a:t>
            </a:r>
            <a:r>
              <a:rPr lang="ru-RU" sz="2200" dirty="0" err="1" smtClean="0"/>
              <a:t>электробезопасности</a:t>
            </a:r>
            <a:r>
              <a:rPr lang="ru-RU" sz="2200" dirty="0" smtClean="0"/>
              <a:t>?</a:t>
            </a:r>
          </a:p>
          <a:p>
            <a:pPr>
              <a:buNone/>
            </a:pPr>
            <a:r>
              <a:rPr lang="ru-RU" sz="2200" dirty="0" smtClean="0"/>
              <a:t>9. Объясните назначение, принцип действия и область применения </a:t>
            </a:r>
            <a:r>
              <a:rPr lang="ru-RU" sz="2200" dirty="0" smtClean="0"/>
              <a:t>защитного </a:t>
            </a:r>
            <a:r>
              <a:rPr lang="ru-RU" sz="2200" dirty="0" smtClean="0"/>
              <a:t>заземления (со схемами).</a:t>
            </a:r>
            <a:endParaRPr lang="ru-RU" sz="2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0"/>
            <a:ext cx="9001156" cy="664371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2300" dirty="0" smtClean="0"/>
              <a:t>Для цветового и цифрового обозначения отдельных </a:t>
            </a:r>
            <a:r>
              <a:rPr lang="ru-RU" sz="2300" dirty="0" smtClean="0"/>
              <a:t>изолированных или </a:t>
            </a:r>
            <a:r>
              <a:rPr lang="ru-RU" sz="2300" dirty="0" smtClean="0"/>
              <a:t>неизолированных проводников должны быть использованы цвета </a:t>
            </a:r>
            <a:r>
              <a:rPr lang="ru-RU" sz="2300" dirty="0" smtClean="0"/>
              <a:t>и цифры </a:t>
            </a:r>
            <a:r>
              <a:rPr lang="ru-RU" sz="2300" dirty="0" smtClean="0"/>
              <a:t>в соответствии с ГОСТ Р </a:t>
            </a:r>
            <a:r>
              <a:rPr lang="ru-RU" sz="2300" dirty="0" smtClean="0"/>
              <a:t>50462-92.</a:t>
            </a:r>
          </a:p>
          <a:p>
            <a:pPr>
              <a:buNone/>
            </a:pPr>
            <a:r>
              <a:rPr lang="ru-RU" sz="2300" dirty="0" smtClean="0"/>
              <a:t>Буквенно-цифровые и цветовые обозначения одноименных шин в</a:t>
            </a:r>
          </a:p>
          <a:p>
            <a:pPr>
              <a:buNone/>
            </a:pPr>
            <a:r>
              <a:rPr lang="ru-RU" sz="2300" dirty="0" smtClean="0"/>
              <a:t>каждой электроустановке должны быть одинаковыми.</a:t>
            </a:r>
          </a:p>
          <a:p>
            <a:pPr>
              <a:buNone/>
            </a:pPr>
            <a:r>
              <a:rPr lang="ru-RU" sz="2300" dirty="0" smtClean="0"/>
              <a:t>1) при переменном трехфазном токе: шины фазы А - желтым, фазы</a:t>
            </a:r>
          </a:p>
          <a:p>
            <a:pPr>
              <a:buNone/>
            </a:pPr>
            <a:r>
              <a:rPr lang="ru-RU" sz="2300" dirty="0" smtClean="0"/>
              <a:t>В - зеленым, фазы С - красным цветами;</a:t>
            </a:r>
          </a:p>
          <a:p>
            <a:pPr>
              <a:buNone/>
            </a:pPr>
            <a:r>
              <a:rPr lang="ru-RU" sz="2300" dirty="0" smtClean="0"/>
              <a:t>2) при переменном однофазном токе шина В, присоединенная к </a:t>
            </a:r>
            <a:r>
              <a:rPr lang="ru-RU" sz="2300" dirty="0" smtClean="0"/>
              <a:t>концу </a:t>
            </a:r>
            <a:r>
              <a:rPr lang="ru-RU" sz="2300" dirty="0" smtClean="0"/>
              <a:t>обмотки источника питания, - красным цветом, шина А, </a:t>
            </a:r>
            <a:r>
              <a:rPr lang="ru-RU" sz="2300" dirty="0" smtClean="0"/>
              <a:t>присоединенная </a:t>
            </a:r>
            <a:r>
              <a:rPr lang="ru-RU" sz="2300" dirty="0" smtClean="0"/>
              <a:t>к началу обмотки источника питания, - желтым цветом</a:t>
            </a:r>
            <a:r>
              <a:rPr lang="ru-RU" sz="2300" dirty="0" smtClean="0"/>
              <a:t>.</a:t>
            </a:r>
            <a:endParaRPr lang="ru-RU" sz="2300" dirty="0" smtClean="0"/>
          </a:p>
          <a:p>
            <a:pPr>
              <a:buNone/>
            </a:pPr>
            <a:r>
              <a:rPr lang="ru-RU" sz="2300" dirty="0" smtClean="0"/>
              <a:t>Шины однофазного тока, если они являются ответвлением от шин</a:t>
            </a:r>
          </a:p>
          <a:p>
            <a:pPr>
              <a:buNone/>
            </a:pPr>
            <a:r>
              <a:rPr lang="ru-RU" sz="2300" dirty="0" smtClean="0"/>
              <a:t>трехфазной системы, обозначаются как соответствующие шины </a:t>
            </a:r>
            <a:r>
              <a:rPr lang="ru-RU" sz="2300" dirty="0" smtClean="0"/>
              <a:t>трехфазного </a:t>
            </a:r>
            <a:r>
              <a:rPr lang="ru-RU" sz="2300" dirty="0" smtClean="0"/>
              <a:t>тока;</a:t>
            </a:r>
          </a:p>
          <a:p>
            <a:pPr>
              <a:buNone/>
            </a:pPr>
            <a:r>
              <a:rPr lang="ru-RU" sz="2300" dirty="0" smtClean="0"/>
              <a:t>3) при постоянном токе: положительная шина (+) - красным цветом</a:t>
            </a:r>
            <a:r>
              <a:rPr lang="ru-RU" sz="2300" dirty="0" smtClean="0"/>
              <a:t>, отрицательная </a:t>
            </a:r>
            <a:r>
              <a:rPr lang="ru-RU" sz="2300" dirty="0" smtClean="0"/>
              <a:t>(-) -синим и нулевая рабочая М - </a:t>
            </a:r>
            <a:r>
              <a:rPr lang="ru-RU" sz="2300" dirty="0" err="1" smtClean="0"/>
              <a:t>голубым</a:t>
            </a:r>
            <a:r>
              <a:rPr lang="ru-RU" sz="2300" dirty="0" smtClean="0"/>
              <a:t> цветом.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23813"/>
            <a:ext cx="9144000" cy="6808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85786" y="1142984"/>
            <a:ext cx="7372350" cy="559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TextBox 4"/>
          <p:cNvSpPr txBox="1"/>
          <p:nvPr/>
        </p:nvSpPr>
        <p:spPr>
          <a:xfrm>
            <a:off x="285720" y="142852"/>
            <a:ext cx="87154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 smtClean="0">
                <a:solidFill>
                  <a:srgbClr val="0000FF"/>
                </a:solidFill>
              </a:rPr>
              <a:t>Наиболее предпочтительная маркировка проводов</a:t>
            </a:r>
            <a:endParaRPr lang="ru-RU" sz="2800" dirty="0">
              <a:solidFill>
                <a:srgbClr val="0000FF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200" dirty="0" smtClean="0">
                <a:solidFill>
                  <a:srgbClr val="0000FF"/>
                </a:solidFill>
              </a:rPr>
              <a:t>Электроустановки в отношении мер </a:t>
            </a:r>
            <a:r>
              <a:rPr lang="ru-RU" sz="3200" dirty="0" err="1" smtClean="0">
                <a:solidFill>
                  <a:srgbClr val="0000FF"/>
                </a:solidFill>
              </a:rPr>
              <a:t>электробезопасности</a:t>
            </a:r>
            <a:r>
              <a:rPr lang="ru-RU" sz="3200" dirty="0" smtClean="0">
                <a:solidFill>
                  <a:srgbClr val="0000FF"/>
                </a:solidFill>
              </a:rPr>
              <a:t> </a:t>
            </a:r>
            <a:br>
              <a:rPr lang="ru-RU" sz="3200" dirty="0" smtClean="0">
                <a:solidFill>
                  <a:srgbClr val="0000FF"/>
                </a:solidFill>
              </a:rPr>
            </a:br>
            <a:endParaRPr lang="ru-RU" sz="3200" dirty="0">
              <a:solidFill>
                <a:srgbClr val="0000FF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ru-RU" sz="2800" dirty="0" smtClean="0"/>
              <a:t>электроустановки </a:t>
            </a:r>
            <a:r>
              <a:rPr lang="ru-RU" sz="2800" dirty="0" smtClean="0"/>
              <a:t>напряжением выше 1 кВ в сетях с </a:t>
            </a:r>
            <a:r>
              <a:rPr lang="ru-RU" sz="2800" dirty="0" err="1" smtClean="0"/>
              <a:t>глухозаземленной</a:t>
            </a:r>
            <a:r>
              <a:rPr lang="ru-RU" sz="2800" dirty="0" smtClean="0"/>
              <a:t> </a:t>
            </a:r>
            <a:r>
              <a:rPr lang="ru-RU" sz="2800" dirty="0" smtClean="0"/>
              <a:t>или эффективно заземленной </a:t>
            </a:r>
            <a:r>
              <a:rPr lang="ru-RU" sz="2800" dirty="0" err="1" smtClean="0"/>
              <a:t>нейтралью</a:t>
            </a:r>
            <a:r>
              <a:rPr lang="ru-RU" sz="2800" dirty="0" smtClean="0"/>
              <a:t>;</a:t>
            </a:r>
          </a:p>
          <a:p>
            <a:r>
              <a:rPr lang="ru-RU" sz="2800" dirty="0" smtClean="0"/>
              <a:t>электроустановки напряжением выше 1 кВ в сетях с </a:t>
            </a:r>
            <a:r>
              <a:rPr lang="ru-RU" sz="2800" dirty="0" smtClean="0"/>
              <a:t>изолированной или </a:t>
            </a:r>
            <a:r>
              <a:rPr lang="ru-RU" sz="2800" dirty="0" smtClean="0"/>
              <a:t>заземленной через дугогасящий реактор или резистор </a:t>
            </a:r>
            <a:r>
              <a:rPr lang="ru-RU" sz="2800" dirty="0" err="1" smtClean="0"/>
              <a:t>нейтралью</a:t>
            </a:r>
            <a:r>
              <a:rPr lang="ru-RU" sz="2800" dirty="0" smtClean="0"/>
              <a:t>;</a:t>
            </a:r>
          </a:p>
          <a:p>
            <a:r>
              <a:rPr lang="ru-RU" sz="2800" dirty="0" smtClean="0"/>
              <a:t>электроустановки напряжением до 1 кВ в сетях с </a:t>
            </a:r>
            <a:r>
              <a:rPr lang="ru-RU" sz="2800" dirty="0" err="1" smtClean="0"/>
              <a:t>глухозаземленной</a:t>
            </a:r>
            <a:r>
              <a:rPr lang="ru-RU" sz="2800" dirty="0" smtClean="0"/>
              <a:t> </a:t>
            </a:r>
            <a:r>
              <a:rPr lang="ru-RU" sz="2800" dirty="0" err="1" smtClean="0"/>
              <a:t>нейтралью</a:t>
            </a:r>
            <a:r>
              <a:rPr lang="ru-RU" sz="2800" dirty="0" smtClean="0"/>
              <a:t>;</a:t>
            </a:r>
          </a:p>
          <a:p>
            <a:r>
              <a:rPr lang="ru-RU" sz="2800" dirty="0" smtClean="0"/>
              <a:t>электроустановки напряжением до 1 кВ в сетях с </a:t>
            </a:r>
            <a:r>
              <a:rPr lang="ru-RU" sz="2800" dirty="0" smtClean="0"/>
              <a:t>изолированной </a:t>
            </a:r>
            <a:r>
              <a:rPr lang="ru-RU" sz="2800" dirty="0" err="1" smtClean="0"/>
              <a:t>нейтралью</a:t>
            </a:r>
            <a:r>
              <a:rPr lang="ru-RU" sz="2800" dirty="0" smtClean="0"/>
              <a:t>.</a:t>
            </a:r>
            <a:endParaRPr lang="ru-RU" sz="2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357166"/>
            <a:ext cx="8715436" cy="4525963"/>
          </a:xfrm>
        </p:spPr>
        <p:txBody>
          <a:bodyPr>
            <a:noAutofit/>
          </a:bodyPr>
          <a:lstStyle/>
          <a:p>
            <a:r>
              <a:rPr lang="ru-RU" sz="2800" dirty="0" err="1" smtClean="0">
                <a:solidFill>
                  <a:srgbClr val="0000FF"/>
                </a:solidFill>
              </a:rPr>
              <a:t>Глухозаземленная</a:t>
            </a:r>
            <a:r>
              <a:rPr lang="ru-RU" sz="2800" dirty="0" smtClean="0">
                <a:solidFill>
                  <a:srgbClr val="0000FF"/>
                </a:solidFill>
              </a:rPr>
              <a:t> </a:t>
            </a:r>
            <a:r>
              <a:rPr lang="ru-RU" sz="2800" dirty="0" err="1" smtClean="0">
                <a:solidFill>
                  <a:srgbClr val="0000FF"/>
                </a:solidFill>
              </a:rPr>
              <a:t>нейтраль</a:t>
            </a:r>
            <a:r>
              <a:rPr lang="ru-RU" sz="2800" dirty="0" smtClean="0">
                <a:solidFill>
                  <a:srgbClr val="0000FF"/>
                </a:solidFill>
              </a:rPr>
              <a:t> </a:t>
            </a:r>
            <a:r>
              <a:rPr lang="ru-RU" sz="2800" dirty="0" smtClean="0"/>
              <a:t>- </a:t>
            </a:r>
            <a:r>
              <a:rPr lang="ru-RU" sz="2800" dirty="0" err="1" smtClean="0"/>
              <a:t>нейтраль</a:t>
            </a:r>
            <a:r>
              <a:rPr lang="ru-RU" sz="2800" dirty="0" smtClean="0"/>
              <a:t> трансформатора или </a:t>
            </a:r>
            <a:r>
              <a:rPr lang="ru-RU" sz="2800" dirty="0" smtClean="0"/>
              <a:t>генератора</a:t>
            </a:r>
            <a:r>
              <a:rPr lang="ru-RU" sz="2800" dirty="0" smtClean="0"/>
              <a:t>, присоединенная непосредственно к заземляющему устройству.</a:t>
            </a:r>
          </a:p>
          <a:p>
            <a:r>
              <a:rPr lang="ru-RU" sz="2800" dirty="0" smtClean="0">
                <a:solidFill>
                  <a:srgbClr val="0000FF"/>
                </a:solidFill>
              </a:rPr>
              <a:t>Изолированная </a:t>
            </a:r>
            <a:r>
              <a:rPr lang="ru-RU" sz="2800" dirty="0" err="1" smtClean="0">
                <a:solidFill>
                  <a:srgbClr val="0000FF"/>
                </a:solidFill>
              </a:rPr>
              <a:t>нейтраль</a:t>
            </a:r>
            <a:r>
              <a:rPr lang="ru-RU" sz="2800" dirty="0" smtClean="0">
                <a:solidFill>
                  <a:srgbClr val="0000FF"/>
                </a:solidFill>
              </a:rPr>
              <a:t> </a:t>
            </a:r>
            <a:r>
              <a:rPr lang="ru-RU" sz="2800" dirty="0" smtClean="0"/>
              <a:t>– </a:t>
            </a:r>
            <a:r>
              <a:rPr lang="ru-RU" sz="2800" dirty="0" err="1" smtClean="0"/>
              <a:t>нейтраль</a:t>
            </a:r>
            <a:r>
              <a:rPr lang="ru-RU" sz="2800" dirty="0" smtClean="0"/>
              <a:t> трансформатора или генератора</a:t>
            </a:r>
            <a:r>
              <a:rPr lang="ru-RU" sz="2800" dirty="0" smtClean="0"/>
              <a:t>, не </a:t>
            </a:r>
            <a:r>
              <a:rPr lang="ru-RU" sz="2800" dirty="0" smtClean="0"/>
              <a:t>присоединенная к заземляющему устройству или присоединенная </a:t>
            </a:r>
            <a:r>
              <a:rPr lang="ru-RU" sz="2800" dirty="0" smtClean="0"/>
              <a:t>к нему </a:t>
            </a:r>
            <a:r>
              <a:rPr lang="ru-RU" sz="2800" dirty="0" smtClean="0"/>
              <a:t>через большое сопротивление приборов сигнализации, измерения</a:t>
            </a:r>
            <a:r>
              <a:rPr lang="ru-RU" sz="2800" dirty="0" smtClean="0"/>
              <a:t>, защиты </a:t>
            </a:r>
            <a:r>
              <a:rPr lang="ru-RU" sz="2800" dirty="0" smtClean="0"/>
              <a:t>и других аналогичных им устройств</a:t>
            </a:r>
            <a:r>
              <a:rPr lang="ru-RU" sz="2800" dirty="0" smtClean="0"/>
              <a:t>.</a:t>
            </a:r>
          </a:p>
          <a:p>
            <a:r>
              <a:rPr lang="ru-RU" sz="2800" dirty="0" smtClean="0"/>
              <a:t>Электрической сетью с </a:t>
            </a:r>
            <a:r>
              <a:rPr lang="ru-RU" sz="2800" dirty="0" smtClean="0">
                <a:solidFill>
                  <a:srgbClr val="0000FF"/>
                </a:solidFill>
              </a:rPr>
              <a:t>эффективно заземленной </a:t>
            </a:r>
            <a:r>
              <a:rPr lang="ru-RU" sz="2800" dirty="0" err="1" smtClean="0">
                <a:solidFill>
                  <a:srgbClr val="0000FF"/>
                </a:solidFill>
              </a:rPr>
              <a:t>нейтралью</a:t>
            </a:r>
            <a:r>
              <a:rPr lang="ru-RU" sz="2800" dirty="0" smtClean="0"/>
              <a:t> </a:t>
            </a:r>
            <a:r>
              <a:rPr lang="ru-RU" sz="2800" dirty="0" smtClean="0"/>
              <a:t>называется </a:t>
            </a:r>
            <a:r>
              <a:rPr lang="ru-RU" sz="2800" dirty="0" smtClean="0"/>
              <a:t>трехфазная электрическая сеть выше 1 кВ, в которой коэффициент </a:t>
            </a:r>
            <a:r>
              <a:rPr lang="ru-RU" sz="2800" dirty="0" smtClean="0"/>
              <a:t>замыкания </a:t>
            </a:r>
            <a:r>
              <a:rPr lang="ru-RU" sz="2800" dirty="0" smtClean="0"/>
              <a:t>на землю не превышает 1,4.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dirty="0" smtClean="0">
                <a:solidFill>
                  <a:srgbClr val="0000FF"/>
                </a:solidFill>
              </a:rPr>
              <a:t>Проводящая часть </a:t>
            </a:r>
            <a:r>
              <a:rPr lang="ru-RU" dirty="0" smtClean="0"/>
              <a:t>— </a:t>
            </a:r>
            <a:r>
              <a:rPr lang="ru-RU" dirty="0" err="1" smtClean="0"/>
              <a:t>часть</a:t>
            </a:r>
            <a:r>
              <a:rPr lang="ru-RU" dirty="0" smtClean="0"/>
              <a:t>, которая может проводить электрический ток.</a:t>
            </a:r>
          </a:p>
          <a:p>
            <a:r>
              <a:rPr lang="ru-RU" dirty="0" smtClean="0">
                <a:solidFill>
                  <a:srgbClr val="0000FF"/>
                </a:solidFill>
              </a:rPr>
              <a:t>Токоведущая часть </a:t>
            </a:r>
            <a:r>
              <a:rPr lang="ru-RU" dirty="0" smtClean="0"/>
              <a:t>— проводящая часть электроустановки, находящаяся в процессе ее работы под рабочим напряжением, в том числе нулевой рабочий проводник (но не PEN-проводник).</a:t>
            </a:r>
          </a:p>
          <a:p>
            <a:r>
              <a:rPr lang="ru-RU" dirty="0" smtClean="0">
                <a:solidFill>
                  <a:srgbClr val="0000FF"/>
                </a:solidFill>
              </a:rPr>
              <a:t>Открытая проводящая часть </a:t>
            </a:r>
            <a:r>
              <a:rPr lang="ru-RU" dirty="0" smtClean="0"/>
              <a:t>— доступная прикосновению проводящая часть электроустановки, нормально не находящаяся под напряжением, но которая может оказаться под напряжением при повреждении основной изоляции.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dirty="0" smtClean="0">
                <a:solidFill>
                  <a:srgbClr val="0000FF"/>
                </a:solidFill>
              </a:rPr>
              <a:t>Для </a:t>
            </a:r>
            <a:r>
              <a:rPr lang="ru-RU" sz="3200" dirty="0" smtClean="0">
                <a:solidFill>
                  <a:srgbClr val="0000FF"/>
                </a:solidFill>
              </a:rPr>
              <a:t>электроустановок </a:t>
            </a:r>
            <a:r>
              <a:rPr lang="ru-RU" sz="3200" dirty="0" smtClean="0">
                <a:solidFill>
                  <a:srgbClr val="0000FF"/>
                </a:solidFill>
              </a:rPr>
              <a:t>напряжением до 1 кВ</a:t>
            </a:r>
            <a:endParaRPr lang="ru-RU" sz="3200" dirty="0">
              <a:solidFill>
                <a:srgbClr val="0000FF"/>
              </a:solidFill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42910" y="1643050"/>
            <a:ext cx="8156428" cy="39290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 smtClean="0">
                <a:solidFill>
                  <a:srgbClr val="0000FF"/>
                </a:solidFill>
              </a:rPr>
              <a:t>Cистема</a:t>
            </a:r>
            <a:r>
              <a:rPr lang="ru-RU" dirty="0" smtClean="0">
                <a:solidFill>
                  <a:srgbClr val="0000FF"/>
                </a:solidFill>
              </a:rPr>
              <a:t> TN </a:t>
            </a:r>
            <a:r>
              <a:rPr lang="ru-RU" dirty="0" smtClean="0"/>
              <a:t>– система, в которой </a:t>
            </a:r>
            <a:r>
              <a:rPr lang="ru-RU" dirty="0" err="1" smtClean="0"/>
              <a:t>нейтраль</a:t>
            </a:r>
            <a:r>
              <a:rPr lang="ru-RU" dirty="0" smtClean="0"/>
              <a:t> источника питания </a:t>
            </a:r>
            <a:r>
              <a:rPr lang="ru-RU" dirty="0" smtClean="0"/>
              <a:t>глухо заземлена</a:t>
            </a:r>
            <a:r>
              <a:rPr lang="ru-RU" dirty="0" smtClean="0"/>
              <a:t>, а открытые проводящие части электроустановки </a:t>
            </a:r>
            <a:r>
              <a:rPr lang="ru-RU" dirty="0" smtClean="0"/>
              <a:t>присоединены к </a:t>
            </a:r>
            <a:r>
              <a:rPr lang="ru-RU" dirty="0" err="1" smtClean="0"/>
              <a:t>глухозаземленной</a:t>
            </a:r>
            <a:r>
              <a:rPr lang="ru-RU" dirty="0" smtClean="0"/>
              <a:t> </a:t>
            </a:r>
            <a:r>
              <a:rPr lang="ru-RU" dirty="0" err="1" smtClean="0"/>
              <a:t>нейтрали</a:t>
            </a:r>
            <a:r>
              <a:rPr lang="ru-RU" dirty="0" smtClean="0"/>
              <a:t> источника посредством нулевых </a:t>
            </a:r>
            <a:r>
              <a:rPr lang="ru-RU" dirty="0" smtClean="0"/>
              <a:t>защитных проводников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</TotalTime>
  <Words>664</Words>
  <PresentationFormat>Экран (4:3)</PresentationFormat>
  <Paragraphs>41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Тема Office</vt:lpstr>
      <vt:lpstr>ОБЩИЕ УКАЗАНИЯ ПО УСТРОЙСТВУ ЭЛЕКТРОУСТАНОВОК</vt:lpstr>
      <vt:lpstr>Слайд 2</vt:lpstr>
      <vt:lpstr>Слайд 3</vt:lpstr>
      <vt:lpstr>Слайд 4</vt:lpstr>
      <vt:lpstr>Электроустановки в отношении мер электробезопасности  </vt:lpstr>
      <vt:lpstr>Слайд 6</vt:lpstr>
      <vt:lpstr>Слайд 7</vt:lpstr>
      <vt:lpstr>Для электроустановок напряжением до 1 кВ</vt:lpstr>
      <vt:lpstr>Слайд 9</vt:lpstr>
      <vt:lpstr>Подсистема TN-С – система TN, в которой нулевой защитный и нулевой рабочий проводники совмещены в одном проводнике на всем ее протяжении</vt:lpstr>
      <vt:lpstr>Подсистема TN-S – система TN, в которой нулевой защитный PE и нулевой рабочий N проводники разделены на всем ее протяжении</vt:lpstr>
      <vt:lpstr>Слайд 12</vt:lpstr>
      <vt:lpstr>Слайд 13</vt:lpstr>
      <vt:lpstr>Слайд 14</vt:lpstr>
      <vt:lpstr>Вопросы для самостоятельной проработки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ARTEM</dc:creator>
  <cp:lastModifiedBy>Артем</cp:lastModifiedBy>
  <cp:revision>14</cp:revision>
  <dcterms:created xsi:type="dcterms:W3CDTF">2023-03-23T23:29:52Z</dcterms:created>
  <dcterms:modified xsi:type="dcterms:W3CDTF">2023-03-24T00:13:30Z</dcterms:modified>
</cp:coreProperties>
</file>